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sldIdLst>
    <p:sldId id="257" r:id="rId4"/>
    <p:sldId id="258" r:id="rId5"/>
    <p:sldId id="260" r:id="rId6"/>
    <p:sldId id="280" r:id="rId7"/>
    <p:sldId id="279" r:id="rId8"/>
    <p:sldId id="263" r:id="rId9"/>
    <p:sldId id="286" r:id="rId10"/>
    <p:sldId id="283" r:id="rId11"/>
    <p:sldId id="285" r:id="rId12"/>
    <p:sldId id="282" r:id="rId13"/>
    <p:sldId id="284" r:id="rId14"/>
    <p:sldId id="287" r:id="rId15"/>
    <p:sldId id="270" r:id="rId16"/>
    <p:sldId id="269" r:id="rId17"/>
    <p:sldId id="271" r:id="rId18"/>
    <p:sldId id="272" r:id="rId19"/>
    <p:sldId id="273" r:id="rId20"/>
    <p:sldId id="275" r:id="rId21"/>
    <p:sldId id="264" r:id="rId22"/>
    <p:sldId id="281" r:id="rId23"/>
    <p:sldId id="261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34435"/>
            <a:ext cx="9144000" cy="2387600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6000" b="1" cap="none" spc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54" y="33110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599709" y="2092035"/>
            <a:ext cx="7024255" cy="4184073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366655" y="609600"/>
            <a:ext cx="8257309" cy="5680364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262255" y="3255817"/>
            <a:ext cx="5347854" cy="3034147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897091" y="4613564"/>
            <a:ext cx="3699164" cy="1676400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554181" y="471054"/>
            <a:ext cx="11111346" cy="5888181"/>
          </a:xfrm>
          <a:prstGeom prst="frame">
            <a:avLst>
              <a:gd name="adj1" fmla="val 199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B1E9-56E8-4039-AE29-9A447614222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8B69B-42F5-4CF3-969D-0B10DA382F5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F1C9B-10B4-4A32-BFD7-DFBFF889B4E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F8FAA-8783-40E5-BFF3-9D70923A44B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1A9A-9E13-4F23-AFE4-020A162DD5F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3BD5-254D-42F8-9909-94B0FB13B0E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64F99-DD1E-441E-959A-C47DE07117F8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3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E3FB5-8DD5-49D1-8466-07AFE164AB49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54182"/>
            <a:ext cx="11014364" cy="11365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825625"/>
            <a:ext cx="11042073" cy="4464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68035" y="526473"/>
            <a:ext cx="11055929" cy="5749637"/>
          </a:xfrm>
          <a:prstGeom prst="frame">
            <a:avLst>
              <a:gd name="adj1" fmla="val 1522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34435"/>
            <a:ext cx="9144000" cy="2387600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6000" b="1" cap="none" spc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54" y="33110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599709" y="2092035"/>
            <a:ext cx="7024255" cy="4184073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366655" y="609600"/>
            <a:ext cx="8257309" cy="5680364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262255" y="3255817"/>
            <a:ext cx="5347854" cy="3034147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897091" y="4613564"/>
            <a:ext cx="3699164" cy="1676400"/>
          </a:xfrm>
          <a:custGeom>
            <a:avLst/>
            <a:gdLst>
              <a:gd name="connsiteX0" fmla="*/ 0 w 11097491"/>
              <a:gd name="connsiteY0" fmla="*/ 5054138 h 5054138"/>
              <a:gd name="connsiteX1" fmla="*/ 1828800 w 11097491"/>
              <a:gd name="connsiteY1" fmla="*/ 4971010 h 5054138"/>
              <a:gd name="connsiteX2" fmla="*/ 3807229 w 11097491"/>
              <a:gd name="connsiteY2" fmla="*/ 4821381 h 5054138"/>
              <a:gd name="connsiteX3" fmla="*/ 5370022 w 11097491"/>
              <a:gd name="connsiteY3" fmla="*/ 4538749 h 5054138"/>
              <a:gd name="connsiteX4" fmla="*/ 7248698 w 11097491"/>
              <a:gd name="connsiteY4" fmla="*/ 3923607 h 5054138"/>
              <a:gd name="connsiteX5" fmla="*/ 8911244 w 11097491"/>
              <a:gd name="connsiteY5" fmla="*/ 3059083 h 5054138"/>
              <a:gd name="connsiteX6" fmla="*/ 10075026 w 11097491"/>
              <a:gd name="connsiteY6" fmla="*/ 2194560 h 5054138"/>
              <a:gd name="connsiteX7" fmla="*/ 10839796 w 11097491"/>
              <a:gd name="connsiteY7" fmla="*/ 1246909 h 5054138"/>
              <a:gd name="connsiteX8" fmla="*/ 11055927 w 11097491"/>
              <a:gd name="connsiteY8" fmla="*/ 548640 h 5054138"/>
              <a:gd name="connsiteX9" fmla="*/ 11089178 w 11097491"/>
              <a:gd name="connsiteY9" fmla="*/ 0 h 5054138"/>
              <a:gd name="connsiteX10" fmla="*/ 11089178 w 11097491"/>
              <a:gd name="connsiteY10" fmla="*/ 0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7491" h="5054138">
                <a:moveTo>
                  <a:pt x="0" y="5054138"/>
                </a:moveTo>
                <a:lnTo>
                  <a:pt x="1828800" y="4971010"/>
                </a:lnTo>
                <a:cubicBezTo>
                  <a:pt x="2463338" y="4932217"/>
                  <a:pt x="3217025" y="4893424"/>
                  <a:pt x="3807229" y="4821381"/>
                </a:cubicBezTo>
                <a:cubicBezTo>
                  <a:pt x="4397433" y="4749338"/>
                  <a:pt x="4796444" y="4688378"/>
                  <a:pt x="5370022" y="4538749"/>
                </a:cubicBezTo>
                <a:cubicBezTo>
                  <a:pt x="5943600" y="4389120"/>
                  <a:pt x="6658494" y="4170218"/>
                  <a:pt x="7248698" y="3923607"/>
                </a:cubicBezTo>
                <a:cubicBezTo>
                  <a:pt x="7838902" y="3676996"/>
                  <a:pt x="8440189" y="3347258"/>
                  <a:pt x="8911244" y="3059083"/>
                </a:cubicBezTo>
                <a:cubicBezTo>
                  <a:pt x="9382299" y="2770909"/>
                  <a:pt x="9753601" y="2496589"/>
                  <a:pt x="10075026" y="2194560"/>
                </a:cubicBezTo>
                <a:cubicBezTo>
                  <a:pt x="10396451" y="1892531"/>
                  <a:pt x="10676312" y="1521229"/>
                  <a:pt x="10839796" y="1246909"/>
                </a:cubicBezTo>
                <a:cubicBezTo>
                  <a:pt x="11003280" y="972589"/>
                  <a:pt x="11014363" y="756458"/>
                  <a:pt x="11055927" y="548640"/>
                </a:cubicBezTo>
                <a:cubicBezTo>
                  <a:pt x="11097491" y="340822"/>
                  <a:pt x="11089178" y="0"/>
                  <a:pt x="11089178" y="0"/>
                </a:cubicBezTo>
                <a:lnTo>
                  <a:pt x="11089178" y="0"/>
                </a:lnTo>
              </a:path>
            </a:pathLst>
          </a:custGeom>
          <a:ln w="76200">
            <a:gradFill flip="none" rotWithShape="1">
              <a:gsLst>
                <a:gs pos="0">
                  <a:srgbClr val="5A00B4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554181" y="471054"/>
            <a:ext cx="11111346" cy="5888181"/>
          </a:xfrm>
          <a:prstGeom prst="frame">
            <a:avLst>
              <a:gd name="adj1" fmla="val 199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2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54182"/>
            <a:ext cx="11014364" cy="11365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825625"/>
            <a:ext cx="11042073" cy="4464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8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68035" y="526473"/>
            <a:ext cx="11055929" cy="5749637"/>
          </a:xfrm>
          <a:prstGeom prst="frame">
            <a:avLst>
              <a:gd name="adj1" fmla="val 1522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4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7885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885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885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6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6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6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6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6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886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886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6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6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86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887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7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7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87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887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7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7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87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887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7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8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88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888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8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8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888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9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9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889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88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88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1BCF5E-BD17-43E8-B7DB-83BA5481597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86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960D-0A9B-4955-8343-E72994F2C8B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E143-B646-4C1B-9A5A-2BC8A40669C9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1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11430"/>
          <a:solidFill>
            <a:schemeClr val="accent2">
              <a:lumMod val="50000"/>
            </a:schemeClr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Narrow" pitchFamily="34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11430"/>
          <a:solidFill>
            <a:schemeClr val="accent2">
              <a:lumMod val="50000"/>
            </a:schemeClr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Narrow" pitchFamily="34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>
            <a:noFill/>
          </a:ln>
          <a:solidFill>
            <a:srgbClr val="0022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778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782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78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78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78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78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8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8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0066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784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784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4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784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78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785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78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8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66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78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78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78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78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78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C54EA-DC49-4716-9304-A9F97FCDD6A9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99" y="734434"/>
            <a:ext cx="10645515" cy="3163009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Требования к развивающей</a:t>
            </a:r>
            <a:br>
              <a:rPr lang="ru-RU" sz="4800" dirty="0" smtClean="0"/>
            </a:br>
            <a:r>
              <a:rPr lang="ru-RU" sz="4800" dirty="0" smtClean="0"/>
              <a:t> предметно-пространственной </a:t>
            </a:r>
            <a:br>
              <a:rPr lang="ru-RU" sz="4800" dirty="0" smtClean="0"/>
            </a:br>
            <a:r>
              <a:rPr lang="ru-RU" sz="4800" dirty="0" smtClean="0"/>
              <a:t>среде ДОУ</a:t>
            </a:r>
            <a:br>
              <a:rPr lang="ru-RU" sz="4800" dirty="0" smtClean="0"/>
            </a:br>
            <a:r>
              <a:rPr lang="ru-RU" sz="4800" b="0" dirty="0" smtClean="0">
                <a:effectLst/>
              </a:rPr>
              <a:t>в соответствии ФГОС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09160"/>
            <a:ext cx="7255626" cy="8672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Воспитатель МКДОУ детский сад «Берёзка»</a:t>
            </a:r>
          </a:p>
          <a:p>
            <a:pPr algn="r"/>
            <a:r>
              <a:rPr lang="ru-RU" dirty="0" err="1" smtClean="0"/>
              <a:t>Брыксина</a:t>
            </a:r>
            <a:r>
              <a:rPr lang="ru-RU" dirty="0" smtClean="0"/>
              <a:t> Александра Ивановна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7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03477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Основные  </a:t>
            </a:r>
            <a:r>
              <a:rPr lang="ru-RU" sz="3600" dirty="0">
                <a:solidFill>
                  <a:srgbClr val="C00000"/>
                </a:solidFill>
              </a:rPr>
              <a:t>требования  к  безопасности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детских  </a:t>
            </a:r>
            <a:r>
              <a:rPr lang="ru-RU" sz="3600" dirty="0">
                <a:solidFill>
                  <a:srgbClr val="C00000"/>
                </a:solidFill>
              </a:rPr>
              <a:t>игрушек.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8036" y="1768839"/>
            <a:ext cx="10809497" cy="452112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Безопасный </a:t>
            </a:r>
            <a:r>
              <a:rPr lang="ru-RU" b="1" dirty="0">
                <a:solidFill>
                  <a:srgbClr val="0070C0"/>
                </a:solidFill>
              </a:rPr>
              <a:t>материал, </a:t>
            </a:r>
            <a:r>
              <a:rPr lang="ru-RU" dirty="0">
                <a:solidFill>
                  <a:srgbClr val="0070C0"/>
                </a:solidFill>
              </a:rPr>
              <a:t>из которого </a:t>
            </a:r>
            <a:r>
              <a:rPr lang="ru-RU" dirty="0" smtClean="0">
                <a:solidFill>
                  <a:srgbClr val="0070C0"/>
                </a:solidFill>
              </a:rPr>
              <a:t>изготовлена игрушка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Наличие специального паспорта,  в  котором  должно </a:t>
            </a:r>
            <a:r>
              <a:rPr lang="ru-RU" dirty="0" smtClean="0">
                <a:solidFill>
                  <a:srgbClr val="0070C0"/>
                </a:solidFill>
              </a:rPr>
              <a:t>быть </a:t>
            </a:r>
            <a:r>
              <a:rPr lang="ru-RU" dirty="0">
                <a:solidFill>
                  <a:srgbClr val="0070C0"/>
                </a:solidFill>
              </a:rPr>
              <a:t>указано, что  она  изготовлена   из   безопасного </a:t>
            </a:r>
            <a:r>
              <a:rPr lang="ru-RU" dirty="0" smtClean="0">
                <a:solidFill>
                  <a:srgbClr val="0070C0"/>
                </a:solidFill>
              </a:rPr>
              <a:t>материала</a:t>
            </a:r>
            <a:r>
              <a:rPr lang="ru-RU" dirty="0">
                <a:solidFill>
                  <a:srgbClr val="0070C0"/>
                </a:solidFill>
              </a:rPr>
              <a:t>,     не     обладающего     аллергенными    и </a:t>
            </a:r>
            <a:r>
              <a:rPr lang="ru-RU" dirty="0" smtClean="0">
                <a:solidFill>
                  <a:srgbClr val="0070C0"/>
                </a:solidFill>
              </a:rPr>
              <a:t>токсическими  </a:t>
            </a:r>
            <a:r>
              <a:rPr lang="ru-RU" dirty="0">
                <a:solidFill>
                  <a:srgbClr val="0070C0"/>
                </a:solidFill>
              </a:rPr>
              <a:t>свойствами.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Отсутствие неприятного резкого запаха.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Прочность. </a:t>
            </a:r>
            <a:r>
              <a:rPr lang="ru-RU" dirty="0">
                <a:solidFill>
                  <a:srgbClr val="0070C0"/>
                </a:solidFill>
              </a:rPr>
              <a:t>Непрочные игрушки, от которых могут отломаться какие-то части, могут поранить ребенка или причинить вред.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Безопасная конструкция. </a:t>
            </a:r>
            <a:r>
              <a:rPr lang="ru-RU" dirty="0">
                <a:solidFill>
                  <a:srgbClr val="0070C0"/>
                </a:solidFill>
              </a:rPr>
              <a:t>Отсутствие острых краев и заусенцев, узких щелей и отверстий, куда можно засунуть пальцы. Для маленьких детей опасность могут представлять игрушки с длинными веревочками (более 15 см).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09473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Основные  </a:t>
            </a:r>
            <a:r>
              <a:rPr lang="ru-RU" sz="3600" dirty="0">
                <a:solidFill>
                  <a:srgbClr val="C00000"/>
                </a:solidFill>
              </a:rPr>
              <a:t>требования  к  </a:t>
            </a:r>
            <a:r>
              <a:rPr lang="ru-RU" sz="3600" dirty="0" smtClean="0">
                <a:solidFill>
                  <a:srgbClr val="C00000"/>
                </a:solidFill>
              </a:rPr>
              <a:t>безопасности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детских  игрушек.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8036" y="1768839"/>
            <a:ext cx="7226849" cy="45211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Безопасный цвет. </a:t>
            </a:r>
            <a:r>
              <a:rPr lang="ru-RU" dirty="0">
                <a:solidFill>
                  <a:srgbClr val="0070C0"/>
                </a:solidFill>
              </a:rPr>
              <a:t>Слишком яркая, режущая глаз расцветка может оказывать негативное влияние на зрение и нервно-психическое состояние ребенка. </a:t>
            </a:r>
          </a:p>
          <a:p>
            <a:r>
              <a:rPr lang="ru-RU" b="1" dirty="0">
                <a:solidFill>
                  <a:srgbClr val="0070C0"/>
                </a:solidFill>
              </a:rPr>
              <a:t>Безопасный звук. </a:t>
            </a:r>
            <a:r>
              <a:rPr lang="ru-RU" dirty="0">
                <a:solidFill>
                  <a:srgbClr val="0070C0"/>
                </a:solidFill>
              </a:rPr>
              <a:t>Избегайте игрушек с  </a:t>
            </a:r>
            <a:r>
              <a:rPr lang="ru-RU" dirty="0" smtClean="0">
                <a:solidFill>
                  <a:srgbClr val="0070C0"/>
                </a:solidFill>
              </a:rPr>
              <a:t>громким, пронзительным  </a:t>
            </a:r>
            <a:r>
              <a:rPr lang="ru-RU" dirty="0">
                <a:solidFill>
                  <a:srgbClr val="0070C0"/>
                </a:solidFill>
              </a:rPr>
              <a:t>и   резким   звуком,  которые   </a:t>
            </a:r>
            <a:r>
              <a:rPr lang="ru-RU" dirty="0" smtClean="0">
                <a:solidFill>
                  <a:srgbClr val="0070C0"/>
                </a:solidFill>
              </a:rPr>
              <a:t>могут повредить    </a:t>
            </a:r>
            <a:r>
              <a:rPr lang="ru-RU" dirty="0">
                <a:solidFill>
                  <a:srgbClr val="0070C0"/>
                </a:solidFill>
              </a:rPr>
              <a:t>слух    ребенка.   Выбирайте     игрушки, </a:t>
            </a:r>
            <a:r>
              <a:rPr lang="ru-RU" dirty="0" smtClean="0">
                <a:solidFill>
                  <a:srgbClr val="0070C0"/>
                </a:solidFill>
              </a:rPr>
              <a:t>издающие  </a:t>
            </a:r>
            <a:r>
              <a:rPr lang="ru-RU" dirty="0">
                <a:solidFill>
                  <a:srgbClr val="0070C0"/>
                </a:solidFill>
              </a:rPr>
              <a:t>спокойные  и  мелодичные  звуки.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14" y="1903752"/>
            <a:ext cx="3184302" cy="341775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04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39646"/>
            <a:ext cx="11014364" cy="1858780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r>
              <a:rPr lang="ru-RU" sz="370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Психолого</a:t>
            </a:r>
            <a:r>
              <a:rPr lang="ru-RU" sz="37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–педагогические </a:t>
            </a:r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требования к созданию предметно-пространственной развивающей среды.</a:t>
            </a:r>
            <a: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40" y="2528659"/>
            <a:ext cx="2548349" cy="1530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5" y="2528661"/>
            <a:ext cx="2548349" cy="1530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571" y="2528660"/>
            <a:ext cx="2548349" cy="1530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940" y="4402741"/>
            <a:ext cx="2548349" cy="1530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255" y="4398988"/>
            <a:ext cx="2548349" cy="1530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571" y="4398989"/>
            <a:ext cx="254834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Насыщенность среды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должна соответствовать возрастным возможностям детей и содержанию Программы.</a:t>
            </a:r>
          </a:p>
          <a:p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9508" y="1214203"/>
            <a:ext cx="1076293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образовательного пространства и разнообразие материалов, оборудования и инвентаря (в здании и на участке) должны обеспечивать</a:t>
            </a: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</a:t>
            </a:r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двигательную 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активность, в том числе развитие крупной и мелкой моторики, участие в подвижных играх и соревнованиях;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эмоциональное благополучие детей во взаимодействии с предметно-пространственным окружением;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самовыражения детей</a:t>
            </a:r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2719" y="674558"/>
            <a:ext cx="618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1430"/>
                <a:solidFill>
                  <a:srgbClr val="ED7D31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Насыщенность среды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Трансформируемость</a:t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b="0" dirty="0">
                <a:solidFill>
                  <a:srgbClr val="7030A0"/>
                </a:solidFill>
                <a:effectLst/>
              </a:rPr>
              <a:t>пространства предполагает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54439" y="2128604"/>
            <a:ext cx="5351489" cy="362615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4" y="2128604"/>
            <a:ext cx="4572000" cy="35647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46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724323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Полифункциональность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b="0" dirty="0" smtClean="0">
                <a:effectLst/>
              </a:rPr>
              <a:t>материалов </a:t>
            </a:r>
            <a:r>
              <a:rPr lang="ru-RU" sz="4400" b="0" dirty="0">
                <a:effectLst/>
              </a:rPr>
              <a:t>предполагает</a:t>
            </a:r>
            <a:r>
              <a:rPr lang="ru-RU" sz="4400" b="0" dirty="0" smtClean="0">
                <a:effectLst/>
              </a:rPr>
              <a:t>:</a:t>
            </a:r>
            <a:endParaRPr lang="ru-RU" sz="4400" b="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4183" y="2443397"/>
            <a:ext cx="9893962" cy="384656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</a:rPr>
              <a:t>Вариативность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среды </a:t>
            </a:r>
            <a:r>
              <a:rPr lang="ru-RU" sz="4400" b="0" dirty="0">
                <a:solidFill>
                  <a:schemeClr val="accent4">
                    <a:lumMod val="50000"/>
                  </a:schemeClr>
                </a:solidFill>
                <a:effectLst/>
              </a:rPr>
              <a:t>предполагает: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07306" y="2068643"/>
            <a:ext cx="7475094" cy="4221321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2" y="2578308"/>
            <a:ext cx="3278129" cy="313294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722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8036" y="464697"/>
            <a:ext cx="11014364" cy="13641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Доступность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b="0" dirty="0">
                <a:solidFill>
                  <a:srgbClr val="002060"/>
                </a:solidFill>
                <a:effectLst/>
              </a:rPr>
              <a:t>среды предполагает</a:t>
            </a:r>
            <a:r>
              <a:rPr lang="ru-RU" sz="4400" b="0" dirty="0" smtClean="0">
                <a:solidFill>
                  <a:srgbClr val="002060"/>
                </a:solidFill>
                <a:effectLst/>
              </a:rPr>
              <a:t>:</a:t>
            </a:r>
            <a:endParaRPr lang="ru-RU" sz="44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9548" y="1828801"/>
            <a:ext cx="10283251" cy="44611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исправность и сохранность материалов и оборудования.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27144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Безопасность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</a:rPr>
              <a:t>предметно-пространственной </a:t>
            </a:r>
            <a:r>
              <a:rPr lang="ru-RU" sz="4400" b="0" dirty="0">
                <a:solidFill>
                  <a:srgbClr val="C00000"/>
                </a:solidFill>
                <a:effectLst/>
              </a:rPr>
              <a:t>среды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4243" y="2188564"/>
            <a:ext cx="5291528" cy="4101400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91" y="2323475"/>
            <a:ext cx="4332157" cy="340276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496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183" y="2113613"/>
            <a:ext cx="6101450" cy="417635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Система материальных объектов </a:t>
            </a:r>
            <a:r>
              <a:rPr lang="ru-RU" altLang="ru-RU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и средств деятельности ребенка, функционально моделирующая содержание развития его духовного и физического облика в соответствии с требованиями  образовательной программы дошкольного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731" y="2275066"/>
            <a:ext cx="3182388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27144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Эстетические требования к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0" dirty="0" smtClean="0">
                <a:solidFill>
                  <a:srgbClr val="C00000"/>
                </a:solidFill>
                <a:effectLst/>
              </a:rPr>
              <a:t>предметно-пространственной </a:t>
            </a:r>
            <a:r>
              <a:rPr lang="ru-RU" sz="4400" b="0" dirty="0" smtClean="0">
                <a:solidFill>
                  <a:srgbClr val="C00000"/>
                </a:solidFill>
                <a:effectLst/>
              </a:rPr>
              <a:t>среде </a:t>
            </a:r>
            <a:endParaRPr lang="ru-RU" sz="4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4243" y="2413417"/>
            <a:ext cx="5066676" cy="316292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Наполняя или дополняя РППС необходимо помнить о том, что все ее элементы должны иметь единый эстетический стиль для обеспечения комфортной и уютной обстановки для детей.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15" y="2413417"/>
            <a:ext cx="3517697" cy="270076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996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22296" y="1064301"/>
            <a:ext cx="7210268" cy="4751883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i="1" dirty="0">
                <a:solidFill>
                  <a:srgbClr val="006699"/>
                </a:solidFill>
                <a:latin typeface="Verdana"/>
              </a:rPr>
              <a:t>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 Тот, кому удастся создать такую обстановку, облегчит свой труд в высшей степени среди нее ребенок будет жить – развиваться собственной самодовлеющей жизнью. Его духовный рост будет совершаться из самого себя, от природы…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i="1" dirty="0">
                <a:solidFill>
                  <a:srgbClr val="006699"/>
                </a:solidFill>
                <a:latin typeface="Verdana"/>
              </a:rPr>
              <a:t> 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i="1" dirty="0">
                <a:solidFill>
                  <a:srgbClr val="006699"/>
                </a:solidFill>
                <a:latin typeface="Verdana"/>
              </a:rPr>
              <a:t> Е.И. Тихеева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4" y="1481627"/>
            <a:ext cx="3371092" cy="325526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893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4583113" y="1773238"/>
            <a:ext cx="295275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</p:txBody>
      </p:sp>
      <p:sp>
        <p:nvSpPr>
          <p:cNvPr id="97288" name="WordArt 8"/>
          <p:cNvSpPr>
            <a:spLocks noChangeArrowheads="1" noChangeShapeType="1" noTextEdit="1"/>
          </p:cNvSpPr>
          <p:nvPr/>
        </p:nvSpPr>
        <p:spPr bwMode="auto">
          <a:xfrm>
            <a:off x="4224339" y="1916113"/>
            <a:ext cx="3743325" cy="1873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410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54182"/>
            <a:ext cx="11014364" cy="9298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Принципы построения </a:t>
            </a:r>
            <a:r>
              <a:rPr lang="ru-RU" sz="3200" dirty="0" smtClean="0">
                <a:solidFill>
                  <a:srgbClr val="C00000"/>
                </a:solidFill>
              </a:rPr>
              <a:t>предметно-развивающей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среды в </a:t>
            </a:r>
            <a:r>
              <a:rPr 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</a:t>
            </a:r>
            <a:r>
              <a:rPr lang="ru-RU" sz="32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182" y="1603949"/>
            <a:ext cx="11042073" cy="468601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активности самостоятельности, творчества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позволяет осуществлять совместное создание окружающей среды взрослого с ребенком. 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динамичности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позволяет трансформировать пространство, с большим разнообразием предметного наполнения.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гибкого зонирования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позволяет детям заниматься одновременно разными видами деятельности, не мешая друг другу.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учета половых и возрастных различий детей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позволяет осуществлять гендерный подход и удовлетворять потребности всех возрастных категорий.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 индивидуальной комфортности и эмоционального благополучия каждого ребенка и взрослого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позволяет осуществлять личностно-ориентированное активное саморазвитие ребенка и усвоение им социального опыта. 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открытости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закрытости - позволяет осуществлять охрану и укрепление физического и психического здоровья детей.</a:t>
            </a:r>
          </a:p>
          <a:p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сочетания привычных и неординарных элементов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визуальное оформление предметной среды. </a:t>
            </a:r>
          </a:p>
          <a:p>
            <a:endParaRPr 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4223" y="554038"/>
            <a:ext cx="9829852" cy="1349375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Развивающая предметно- пространственная среда должна обеспечивать: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1506" y="4689341"/>
            <a:ext cx="5569487" cy="78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4755" y="1903413"/>
            <a:ext cx="11137692" cy="354462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общения и совместной деятельности детей и взрослых</a:t>
            </a:r>
            <a:r>
              <a:rPr lang="ru-RU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двигательной активности детей.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уединения.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25" y="4152276"/>
            <a:ext cx="2703777" cy="1867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26" y="3459721"/>
            <a:ext cx="3090940" cy="22740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91" y="3100877"/>
            <a:ext cx="314793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349569"/>
          </a:xfrm>
        </p:spPr>
        <p:txBody>
          <a:bodyPr/>
          <a:lstStyle/>
          <a:p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Развивающая предметно- пространственная среда должна обеспечивать: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2263515"/>
            <a:ext cx="11042073" cy="4026449"/>
          </a:xfrm>
        </p:spPr>
        <p:txBody>
          <a:bodyPr>
            <a:normAutofit/>
          </a:bodyPr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реализацию различных образовательных программ;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организации инклюзивного образования - необходимые для него условия;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 национально-культурных, климатических условий, в которых осуществляется образовательная деятельность;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 возрастных особенностей детей.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r>
              <a:rPr lang="ru-RU" sz="370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r>
              <a:rPr lang="ru-RU" sz="370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Т</a:t>
            </a:r>
            <a:r>
              <a:rPr lang="ru-RU" sz="37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ребования </a:t>
            </a:r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к созданию </a:t>
            </a:r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 развивающей </a:t>
            </a:r>
            <a:r>
              <a:rPr lang="ru-RU" sz="37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r>
              <a:rPr lang="ru-RU" sz="37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предметно-пространственной </a:t>
            </a:r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среды</a:t>
            </a:r>
            <a:r>
              <a:rPr lang="ru-RU" sz="370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.</a:t>
            </a:r>
            <a: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/>
            </a:r>
            <a:br>
              <a:rPr lang="ru-RU" sz="370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574" y="2118391"/>
            <a:ext cx="1588957" cy="2453693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77" y="2118391"/>
            <a:ext cx="1094282" cy="197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495" y="2195366"/>
            <a:ext cx="1019331" cy="1824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14" y="4351753"/>
            <a:ext cx="2566638" cy="1615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657" y="4388332"/>
            <a:ext cx="2493480" cy="1542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842" y="4388332"/>
            <a:ext cx="256663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049767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C00000"/>
                </a:solidFill>
              </a:rPr>
              <a:t/>
            </a:r>
            <a:br>
              <a:rPr lang="ru-RU" sz="3200" b="0" dirty="0">
                <a:solidFill>
                  <a:srgbClr val="C00000"/>
                </a:solidFill>
              </a:rPr>
            </a:br>
            <a:r>
              <a:rPr lang="ru-RU" sz="4000" b="0" dirty="0" smtClean="0">
                <a:solidFill>
                  <a:srgbClr val="C00000"/>
                </a:solidFill>
              </a:rPr>
              <a:t>Гигиенические требования к организации РППС</a:t>
            </a:r>
            <a:endParaRPr lang="ru-RU" sz="40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49" y="2098623"/>
            <a:ext cx="5636302" cy="41913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выполняются в соответствии с СанПиНом </a:t>
            </a:r>
            <a:r>
              <a:rPr lang="ru-RU" dirty="0">
                <a:solidFill>
                  <a:srgbClr val="0070C0"/>
                </a:solidFill>
              </a:rPr>
              <a:t>2.4.1.3049-13 "</a:t>
            </a:r>
            <a:r>
              <a:rPr lang="ru-RU" dirty="0" smtClean="0">
                <a:solidFill>
                  <a:srgbClr val="0070C0"/>
                </a:solidFill>
              </a:rPr>
              <a:t>Санитарно-эпидемиологические </a:t>
            </a:r>
            <a:r>
              <a:rPr lang="ru-RU" dirty="0">
                <a:solidFill>
                  <a:srgbClr val="0070C0"/>
                </a:solidFill>
              </a:rPr>
              <a:t>требования к устройству, содержанию и организации режима работы дошкольных образовательных организаций</a:t>
            </a:r>
            <a:r>
              <a:rPr lang="ru-RU" dirty="0" smtClean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571" y="2207935"/>
            <a:ext cx="3336422" cy="30236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625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049767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</a:rPr>
              <a:t/>
            </a:r>
            <a:br>
              <a:rPr lang="ru-RU" sz="3200" b="0" dirty="0" smtClean="0">
                <a:solidFill>
                  <a:srgbClr val="C00000"/>
                </a:solidFill>
              </a:rPr>
            </a:br>
            <a:r>
              <a:rPr lang="ru-RU" sz="3200" b="0" dirty="0" smtClean="0">
                <a:solidFill>
                  <a:srgbClr val="C00000"/>
                </a:solidFill>
              </a:rPr>
              <a:t>Требования </a:t>
            </a:r>
            <a:r>
              <a:rPr lang="ru-RU" sz="3200" b="0" dirty="0">
                <a:solidFill>
                  <a:srgbClr val="C00000"/>
                </a:solidFill>
              </a:rPr>
              <a:t>к размещению оборудования в помещениях дошкольных образовательных организаций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8036" y="1603948"/>
            <a:ext cx="11184253" cy="4686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Оборудование </a:t>
            </a:r>
            <a:r>
              <a:rPr lang="ru-RU" dirty="0">
                <a:solidFill>
                  <a:srgbClr val="0070C0"/>
                </a:solidFill>
              </a:rPr>
              <a:t>основных помещений должно соответствовать росту и возрасту детей. Функциональные размеры приобретаемой и используемой детской мебели для сидения и столов должны соответствовать обязательным требованиям, установленным техническими регламентами или (и) национальными стандартами.</a:t>
            </a:r>
          </a:p>
          <a:p>
            <a:r>
              <a:rPr lang="ru-RU" dirty="0">
                <a:solidFill>
                  <a:srgbClr val="0070C0"/>
                </a:solidFill>
              </a:rPr>
              <a:t>Детская мебель и оборудование для помещений, поступающие в дошкольные образовательные организации, должны быть изготовлены из материалов, безвредных для здоровья детей и иметь документы, подтверждающие их происхождение и безопасность.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Рабочие </a:t>
            </a:r>
            <a:r>
              <a:rPr lang="ru-RU" dirty="0">
                <a:solidFill>
                  <a:srgbClr val="0070C0"/>
                </a:solidFill>
              </a:rPr>
              <a:t>поверхности столов должны иметь матовое покрытие светлого тона. Материалы, используемые для облицовки столов и стульев, должны обладать низкой теплопроводностью, быть стойкими к воздействию влаги, моющих и дезинфицирующих средств.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Меловые </a:t>
            </a:r>
            <a:r>
              <a:rPr lang="ru-RU" dirty="0">
                <a:solidFill>
                  <a:srgbClr val="0070C0"/>
                </a:solidFill>
              </a:rPr>
              <a:t>доски должны быть изготовлены из материалов, имеющих высокую адгезию с материалами, используемыми для письма, хорошо очищаться влажной губкой, быть износостойкими, иметь темно-зеленый или коричневый цвет и антибликовое или матовое покрытие.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1"/>
            <a:ext cx="11014364" cy="1049767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</a:rPr>
              <a:t/>
            </a:r>
            <a:br>
              <a:rPr lang="ru-RU" sz="3200" b="0" dirty="0" smtClean="0">
                <a:solidFill>
                  <a:srgbClr val="C00000"/>
                </a:solidFill>
              </a:rPr>
            </a:br>
            <a:r>
              <a:rPr lang="ru-RU" sz="3200" b="0" dirty="0" smtClean="0">
                <a:solidFill>
                  <a:srgbClr val="C00000"/>
                </a:solidFill>
              </a:rPr>
              <a:t>Требования </a:t>
            </a:r>
            <a:r>
              <a:rPr lang="ru-RU" sz="3200" b="0" dirty="0">
                <a:solidFill>
                  <a:srgbClr val="C00000"/>
                </a:solidFill>
              </a:rPr>
              <a:t>к размещению оборудования в помещениях дошкольных образовательных организаций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8036" y="1603948"/>
            <a:ext cx="11184253" cy="4686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 </a:t>
            </a:r>
            <a:r>
              <a:rPr lang="ru-RU" dirty="0">
                <a:solidFill>
                  <a:srgbClr val="0070C0"/>
                </a:solidFill>
              </a:rPr>
              <a:t>использовании маркерной доски цвет маркера должен быть контрастным (черный, красный, коричневый, темные тона синего и зеленого).</a:t>
            </a:r>
          </a:p>
          <a:p>
            <a:r>
              <a:rPr lang="ru-RU" dirty="0">
                <a:solidFill>
                  <a:srgbClr val="0070C0"/>
                </a:solidFill>
              </a:rPr>
              <a:t>Учебные доски, не обладающие собственным свечением, должны быть обеспечены равномерным искусственным освещением.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дошкольных образовательных организациях используются игрушки, безвредные для здоровья детей, отвечающие санитарно-эпидемиологическим требованиям и имеющие документы, подтверждающие безопасность, которые могут быть подвергнуты влажной обработке (стирке) и дезинфекции. </a:t>
            </a:r>
            <a:r>
              <a:rPr lang="ru-RU" dirty="0" err="1">
                <a:solidFill>
                  <a:srgbClr val="0070C0"/>
                </a:solidFill>
              </a:rPr>
              <a:t>Мягконабивные</a:t>
            </a:r>
            <a:r>
              <a:rPr lang="ru-RU" dirty="0">
                <a:solidFill>
                  <a:srgbClr val="0070C0"/>
                </a:solidFill>
              </a:rPr>
              <a:t> и </a:t>
            </a:r>
            <a:r>
              <a:rPr lang="ru-RU" dirty="0" err="1">
                <a:solidFill>
                  <a:srgbClr val="0070C0"/>
                </a:solidFill>
              </a:rPr>
              <a:t>пенолатексные</a:t>
            </a:r>
            <a:r>
              <a:rPr lang="ru-RU" dirty="0">
                <a:solidFill>
                  <a:srgbClr val="0070C0"/>
                </a:solidFill>
              </a:rPr>
              <a:t> ворсованные игрушки для детей дошкольного возраста следует использовать только в качестве дидактических пособий.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Размещение </a:t>
            </a:r>
            <a:r>
              <a:rPr lang="ru-RU" dirty="0">
                <a:solidFill>
                  <a:srgbClr val="0070C0"/>
                </a:solidFill>
              </a:rPr>
              <a:t>аквариумов, животных, птиц в помещениях групповых не допускается.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рамка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981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Lucida Sans Unicode</vt:lpstr>
      <vt:lpstr>Times New Roman</vt:lpstr>
      <vt:lpstr>Verdana</vt:lpstr>
      <vt:lpstr>Wingdings 3</vt:lpstr>
      <vt:lpstr>рамка 3</vt:lpstr>
      <vt:lpstr>1_рамка 3</vt:lpstr>
      <vt:lpstr>Шары</vt:lpstr>
      <vt:lpstr> Требования к развивающей  предметно-пространственной  среде ДОУ в соответствии ФГОС </vt:lpstr>
      <vt:lpstr>Предметно-развивающая среда:</vt:lpstr>
      <vt:lpstr>Принципы построения предметно-развивающей  среды в ДОУ:</vt:lpstr>
      <vt:lpstr>Развивающая предметно- пространственная среда должна обеспечивать:</vt:lpstr>
      <vt:lpstr>Развивающая предметно- пространственная среда должна обеспечивать:</vt:lpstr>
      <vt:lpstr>  Требования к созданию  развивающей  предметно-пространственной среды. </vt:lpstr>
      <vt:lpstr> Гигиенические требования к организации РППС</vt:lpstr>
      <vt:lpstr> Требования к размещению оборудования в помещениях дошкольных образовательных организаций </vt:lpstr>
      <vt:lpstr> Требования к размещению оборудования в помещениях дошкольных образовательных организаций </vt:lpstr>
      <vt:lpstr> Основные  требования  к  безопасности  детских  игрушек. </vt:lpstr>
      <vt:lpstr> Основные  требования  к  безопасности  детских  игрушек. </vt:lpstr>
      <vt:lpstr> Психолого–педагогические требования к созданию предметно-пространственной развивающей среды. </vt:lpstr>
      <vt:lpstr>Насыщенность среды </vt:lpstr>
      <vt:lpstr>Презентация PowerPoint</vt:lpstr>
      <vt:lpstr>Трансформируемость  пространства предполагает </vt:lpstr>
      <vt:lpstr>Полифункциональность  материалов предполагает:</vt:lpstr>
      <vt:lpstr>Вариативность  среды предполагает:</vt:lpstr>
      <vt:lpstr>Доступность  среды предполагает:</vt:lpstr>
      <vt:lpstr>Безопасность  предметно-пространственной среды </vt:lpstr>
      <vt:lpstr>Эстетические требования к  предметно-пространственной среде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ДОУ</dc:title>
  <dc:creator>саша</dc:creator>
  <cp:lastModifiedBy>саша</cp:lastModifiedBy>
  <cp:revision>28</cp:revision>
  <dcterms:created xsi:type="dcterms:W3CDTF">2016-02-13T06:24:59Z</dcterms:created>
  <dcterms:modified xsi:type="dcterms:W3CDTF">2016-02-16T07:27:54Z</dcterms:modified>
</cp:coreProperties>
</file>